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71" r:id="rId4"/>
    <p:sldId id="262" r:id="rId5"/>
    <p:sldId id="272" r:id="rId6"/>
    <p:sldId id="273" r:id="rId7"/>
    <p:sldId id="274" r:id="rId8"/>
    <p:sldId id="269" r:id="rId9"/>
    <p:sldId id="266" r:id="rId10"/>
    <p:sldId id="259" r:id="rId11"/>
    <p:sldId id="264" r:id="rId12"/>
    <p:sldId id="275" r:id="rId13"/>
    <p:sldId id="265" r:id="rId14"/>
    <p:sldId id="276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B"/>
    <a:srgbClr val="F26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7" autoAdjust="0"/>
    <p:restoredTop sz="94681" autoAdjust="0"/>
  </p:normalViewPr>
  <p:slideViewPr>
    <p:cSldViewPr>
      <p:cViewPr varScale="1">
        <p:scale>
          <a:sx n="104" d="100"/>
          <a:sy n="104" d="100"/>
        </p:scale>
        <p:origin x="72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530C5-90FC-4B80-875F-B3821D251F90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84519-3560-4690-90AB-789AFFFF7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4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information about softclients and user guides on video.ufl.edu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84519-3560-4690-90AB-789AFFFF77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10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</a:t>
            </a:r>
            <a:r>
              <a:rPr lang="en-US" baseline="0" dirty="0" smtClean="0"/>
              <a:t> a cohort of individuals that can assist in designing a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84519-3560-4690-90AB-789AFFFF77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lvl1pPr algn="r">
              <a:defRPr sz="4800" b="1">
                <a:solidFill>
                  <a:srgbClr val="00539B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553200" y="4800600"/>
            <a:ext cx="19202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fld id="{42F1F1E9-2AB1-44B4-980C-25193A48E369}" type="datetimeFigureOut">
              <a:rPr lang="en-US" smtClean="0"/>
              <a:pPr/>
              <a:t>11/18/2015</a:t>
            </a:fld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Box 25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effectLst/>
        </p:spPr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1250"/>
          </a:xfrm>
        </p:spPr>
        <p:txBody>
          <a:bodyPr anchor="ctr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4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9" r:id="rId3"/>
    <p:sldLayoutId id="2147483691" r:id="rId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rgbClr val="00539B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video@ufl.edu" TargetMode="External"/><Relationship Id="rId2" Type="http://schemas.openxmlformats.org/officeDocument/2006/relationships/hyperlink" Target="http://video.ufl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video@ufl.ed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Academic Technology</a:t>
            </a:r>
            <a:br>
              <a:rPr lang="en-US" dirty="0" smtClean="0"/>
            </a:br>
            <a:r>
              <a:rPr lang="en-US" dirty="0" smtClean="0"/>
              <a:t>Video Services</a:t>
            </a:r>
            <a:endParaRPr lang="en-US" dirty="0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6553200" y="4800600"/>
            <a:ext cx="19202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11/20/2015</a:t>
            </a:r>
          </a:p>
          <a:p>
            <a:r>
              <a:rPr lang="en-US" dirty="0" smtClean="0"/>
              <a:t>Abraham Turell</a:t>
            </a:r>
          </a:p>
          <a:p>
            <a:r>
              <a:rPr lang="en-US" dirty="0" smtClean="0"/>
              <a:t>Brandon </a:t>
            </a:r>
            <a:r>
              <a:rPr lang="en-US" dirty="0" err="1" smtClean="0"/>
              <a:t>Telg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Mediasite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229600" cy="404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1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Canvas Integration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39" y="1524000"/>
            <a:ext cx="767112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53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en-US" dirty="0"/>
              <a:t>Bartram 211</a:t>
            </a:r>
          </a:p>
          <a:p>
            <a:pPr fontAlgn="base"/>
            <a:r>
              <a:rPr lang="en-US" dirty="0"/>
              <a:t>Carlton 100</a:t>
            </a:r>
          </a:p>
          <a:p>
            <a:pPr fontAlgn="base"/>
            <a:r>
              <a:rPr lang="en-US" dirty="0"/>
              <a:t>CLB 130</a:t>
            </a:r>
          </a:p>
          <a:p>
            <a:pPr fontAlgn="base"/>
            <a:r>
              <a:rPr lang="en-US" dirty="0"/>
              <a:t>CSE A101</a:t>
            </a:r>
          </a:p>
          <a:p>
            <a:pPr fontAlgn="base"/>
            <a:r>
              <a:rPr lang="en-US" dirty="0"/>
              <a:t>Florida Gym 210</a:t>
            </a:r>
          </a:p>
          <a:p>
            <a:pPr fontAlgn="base"/>
            <a:r>
              <a:rPr lang="en-US" dirty="0"/>
              <a:t>Florida Gym 245</a:t>
            </a:r>
          </a:p>
          <a:p>
            <a:pPr fontAlgn="base"/>
            <a:r>
              <a:rPr lang="en-US" dirty="0"/>
              <a:t>Florida Gym 265</a:t>
            </a:r>
          </a:p>
          <a:p>
            <a:pPr fontAlgn="base"/>
            <a:r>
              <a:rPr lang="en-US" dirty="0"/>
              <a:t>Leigh 207</a:t>
            </a:r>
          </a:p>
          <a:p>
            <a:pPr fontAlgn="base"/>
            <a:r>
              <a:rPr lang="en-US" dirty="0"/>
              <a:t>McCarty A G186</a:t>
            </a:r>
          </a:p>
          <a:p>
            <a:pPr fontAlgn="base"/>
            <a:r>
              <a:rPr lang="en-US" dirty="0"/>
              <a:t>McCarty C100</a:t>
            </a:r>
          </a:p>
          <a:p>
            <a:pPr fontAlgn="base"/>
            <a:r>
              <a:rPr lang="en-US" dirty="0"/>
              <a:t>New Physics </a:t>
            </a:r>
            <a:r>
              <a:rPr lang="en-US" dirty="0" err="1"/>
              <a:t>Bldg</a:t>
            </a:r>
            <a:r>
              <a:rPr lang="en-US" dirty="0"/>
              <a:t> 1001</a:t>
            </a:r>
          </a:p>
          <a:p>
            <a:pPr fontAlgn="base"/>
            <a:r>
              <a:rPr lang="en-US" dirty="0" err="1"/>
              <a:t>Newins</a:t>
            </a:r>
            <a:r>
              <a:rPr lang="en-US" dirty="0"/>
              <a:t>-Ziegler 222</a:t>
            </a:r>
          </a:p>
          <a:p>
            <a:pPr fontAlgn="base"/>
            <a:r>
              <a:rPr lang="en-US" dirty="0"/>
              <a:t>Norman 137</a:t>
            </a:r>
          </a:p>
          <a:p>
            <a:pPr fontAlgn="base"/>
            <a:r>
              <a:rPr lang="en-US" dirty="0"/>
              <a:t>Pugh 170</a:t>
            </a:r>
          </a:p>
          <a:p>
            <a:pPr fontAlgn="base"/>
            <a:r>
              <a:rPr lang="en-US" dirty="0" err="1"/>
              <a:t>Turlington</a:t>
            </a:r>
            <a:r>
              <a:rPr lang="en-US" dirty="0"/>
              <a:t> L007</a:t>
            </a:r>
          </a:p>
          <a:p>
            <a:pPr fontAlgn="base"/>
            <a:r>
              <a:rPr lang="en-US" dirty="0" err="1"/>
              <a:t>Turlington</a:t>
            </a:r>
            <a:r>
              <a:rPr lang="en-US" dirty="0"/>
              <a:t> L011</a:t>
            </a:r>
          </a:p>
          <a:p>
            <a:pPr fontAlgn="base"/>
            <a:r>
              <a:rPr lang="en-US" dirty="0"/>
              <a:t>Weimer 1064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Mediasite Recording</a:t>
            </a:r>
            <a:endParaRPr lang="en-US" dirty="0"/>
          </a:p>
        </p:txBody>
      </p:sp>
      <p:pic>
        <p:nvPicPr>
          <p:cNvPr id="3074" name="Picture 2" descr="C:\Users\bjsmith\Documents\Dropbox\Dropbox\Work\classr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00" y="1295400"/>
            <a:ext cx="53848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7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Formerly known as Camtasia Relay</a:t>
            </a:r>
          </a:p>
          <a:p>
            <a:endParaRPr lang="en-US" dirty="0"/>
          </a:p>
          <a:p>
            <a:r>
              <a:rPr lang="en-US" dirty="0" smtClean="0"/>
              <a:t>Self-Service Recording Option</a:t>
            </a:r>
          </a:p>
          <a:p>
            <a:endParaRPr lang="en-US" dirty="0"/>
          </a:p>
          <a:p>
            <a:r>
              <a:rPr lang="en-US" dirty="0" smtClean="0"/>
              <a:t>Publishes to Mediasite</a:t>
            </a:r>
          </a:p>
          <a:p>
            <a:endParaRPr lang="en-US" dirty="0"/>
          </a:p>
          <a:p>
            <a:r>
              <a:rPr lang="en-US" dirty="0" smtClean="0"/>
              <a:t>Available in All Classrooms</a:t>
            </a:r>
          </a:p>
          <a:p>
            <a:pPr lvl="1"/>
            <a:r>
              <a:rPr lang="en-US" dirty="0" smtClean="0"/>
              <a:t>And as download for personal computers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TechSmith Relay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Self-Service Recording &amp; Editing</a:t>
            </a:r>
          </a:p>
          <a:p>
            <a:pPr lvl="1"/>
            <a:r>
              <a:rPr lang="en-US" dirty="0" smtClean="0"/>
              <a:t>Desktop Recorder</a:t>
            </a:r>
          </a:p>
          <a:p>
            <a:pPr lvl="1"/>
            <a:r>
              <a:rPr lang="en-US" dirty="0" smtClean="0"/>
              <a:t>Multi-Format Video Upload</a:t>
            </a:r>
          </a:p>
          <a:p>
            <a:pPr lvl="1"/>
            <a:r>
              <a:rPr lang="en-US" dirty="0" smtClean="0"/>
              <a:t>Editor</a:t>
            </a:r>
          </a:p>
          <a:p>
            <a:pPr lvl="1"/>
            <a:r>
              <a:rPr lang="en-US" dirty="0" smtClean="0"/>
              <a:t>Analytics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MyMediasite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971800"/>
            <a:ext cx="5105400" cy="31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4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Video &amp; Collaboration Services</a:t>
            </a:r>
          </a:p>
          <a:p>
            <a:pPr lvl="1"/>
            <a:r>
              <a:rPr lang="en-US" dirty="0" smtClean="0">
                <a:hlinkClick r:id="rId2"/>
              </a:rPr>
              <a:t>http://video.ufl.edu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video@ufl.edu</a:t>
            </a:r>
            <a:endParaRPr lang="en-US" dirty="0" smtClean="0"/>
          </a:p>
          <a:p>
            <a:pPr lvl="1"/>
            <a:r>
              <a:rPr lang="en-US" dirty="0" smtClean="0"/>
              <a:t>392-HELP (392-4357)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Services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971800" y="1828800"/>
            <a:ext cx="31971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Video </a:t>
            </a:r>
            <a:endParaRPr lang="en-US" sz="3200" dirty="0" smtClean="0">
              <a:solidFill>
                <a:schemeClr val="accent2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&amp;</a:t>
            </a:r>
          </a:p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</a:p>
          <a:p>
            <a:pPr algn="ctr"/>
            <a:r>
              <a:rPr lang="en-US" sz="3200" dirty="0" smtClean="0">
                <a:solidFill>
                  <a:schemeClr val="accent2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Services</a:t>
            </a:r>
            <a:endParaRPr lang="en-US" sz="3200" dirty="0">
              <a:solidFill>
                <a:schemeClr val="accent2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455591" y="1676400"/>
            <a:ext cx="2818990" cy="1981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</a:t>
            </a:r>
          </a:p>
          <a:p>
            <a:pPr algn="ctr"/>
            <a:r>
              <a:rPr lang="en-US" dirty="0" smtClean="0"/>
              <a:t>Conferencing</a:t>
            </a:r>
            <a:endParaRPr lang="en-US" dirty="0"/>
          </a:p>
        </p:txBody>
      </p:sp>
      <p:sp>
        <p:nvSpPr>
          <p:cNvPr id="28" name="Left Arrow 27"/>
          <p:cNvSpPr/>
          <p:nvPr/>
        </p:nvSpPr>
        <p:spPr>
          <a:xfrm>
            <a:off x="5862572" y="1638300"/>
            <a:ext cx="2822619" cy="2057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Lecture</a:t>
            </a:r>
          </a:p>
          <a:p>
            <a:pPr algn="ctr"/>
            <a:r>
              <a:rPr lang="en-US" dirty="0" smtClean="0"/>
              <a:t>Capture</a:t>
            </a:r>
            <a:endParaRPr lang="en-US" dirty="0"/>
          </a:p>
        </p:txBody>
      </p:sp>
      <p:sp>
        <p:nvSpPr>
          <p:cNvPr id="30" name="Content Placeholder 1"/>
          <p:cNvSpPr>
            <a:spLocks noGrp="1"/>
          </p:cNvSpPr>
          <p:nvPr>
            <p:ph idx="1"/>
          </p:nvPr>
        </p:nvSpPr>
        <p:spPr>
          <a:xfrm>
            <a:off x="0" y="3890903"/>
            <a:ext cx="3962400" cy="2128897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en-US" sz="1400" dirty="0" smtClean="0"/>
              <a:t>- Bridging Services</a:t>
            </a:r>
          </a:p>
          <a:p>
            <a:pPr marL="393192" lvl="1" indent="0">
              <a:buNone/>
            </a:pPr>
            <a:r>
              <a:rPr lang="en-US" sz="1400" dirty="0" smtClean="0"/>
              <a:t>- TMS Smart Scheduler </a:t>
            </a:r>
            <a:endParaRPr lang="en-US" sz="1400" dirty="0"/>
          </a:p>
          <a:p>
            <a:pPr marL="393192" lvl="1" indent="0">
              <a:buNone/>
            </a:pPr>
            <a:r>
              <a:rPr lang="en-US" sz="1400" dirty="0" smtClean="0"/>
              <a:t>- Software </a:t>
            </a:r>
            <a:r>
              <a:rPr lang="en-US" sz="1400" dirty="0"/>
              <a:t>Clients (Jabber, </a:t>
            </a:r>
            <a:r>
              <a:rPr lang="en-US" sz="1400" dirty="0" smtClean="0"/>
              <a:t>Acano)</a:t>
            </a:r>
          </a:p>
          <a:p>
            <a:pPr marL="393192" lvl="1" indent="0">
              <a:buNone/>
            </a:pPr>
            <a:r>
              <a:rPr lang="en-US" sz="1400" dirty="0" smtClean="0"/>
              <a:t>- Installed Endpoints</a:t>
            </a:r>
          </a:p>
          <a:p>
            <a:pPr marL="393192" lvl="1" indent="0">
              <a:buNone/>
            </a:pPr>
            <a:r>
              <a:rPr lang="en-US" sz="1400" dirty="0" smtClean="0"/>
              <a:t>- VC Cart &amp; Facilities Rental</a:t>
            </a:r>
          </a:p>
          <a:p>
            <a:pPr marL="393192" lvl="1" indent="0">
              <a:buNone/>
            </a:pPr>
            <a:r>
              <a:rPr lang="en-US" sz="1400" dirty="0" smtClean="0"/>
              <a:t>- Onsite Facilitated videoconferencing - Recording options</a:t>
            </a:r>
            <a:endParaRPr lang="en-US" sz="1400" dirty="0"/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4154509" y="3848100"/>
            <a:ext cx="4648200" cy="10914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93192" lvl="1" indent="0" algn="r">
              <a:buNone/>
            </a:pPr>
            <a:r>
              <a:rPr lang="en-US" sz="1400" dirty="0" smtClean="0"/>
              <a:t>Mediasite -</a:t>
            </a:r>
          </a:p>
          <a:p>
            <a:pPr marL="393192" lvl="1" indent="0" algn="r">
              <a:buNone/>
            </a:pPr>
            <a:r>
              <a:rPr lang="en-US" sz="1400" dirty="0" smtClean="0"/>
              <a:t>Mediasite Desktop Recorder -</a:t>
            </a:r>
          </a:p>
          <a:p>
            <a:pPr marL="393192" lvl="1" indent="0" algn="r">
              <a:buNone/>
            </a:pPr>
            <a:r>
              <a:rPr lang="en-US" sz="1400" dirty="0" smtClean="0"/>
              <a:t>TechSmith Relay (formerly Camtasia Relay) -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661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029" y="1295400"/>
            <a:ext cx="3914286" cy="326666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3972344" cy="46537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Bridging Services</a:t>
            </a:r>
          </a:p>
          <a:p>
            <a:pPr lvl="1"/>
            <a:r>
              <a:rPr lang="en-US" sz="2000" dirty="0" smtClean="0"/>
              <a:t>Available to UF Faculty, Staff and Students</a:t>
            </a:r>
          </a:p>
          <a:p>
            <a:pPr lvl="1"/>
            <a:r>
              <a:rPr lang="en-US" sz="2000" dirty="0" smtClean="0"/>
              <a:t>Self-service</a:t>
            </a:r>
          </a:p>
          <a:p>
            <a:r>
              <a:rPr lang="en-US" sz="2400" dirty="0" smtClean="0"/>
              <a:t>TMS Smart Scheduler</a:t>
            </a:r>
          </a:p>
          <a:p>
            <a:pPr lvl="1"/>
            <a:r>
              <a:rPr lang="en-US" sz="2000" dirty="0" smtClean="0"/>
              <a:t>Video.ufl.edu</a:t>
            </a:r>
          </a:p>
          <a:p>
            <a:pPr lvl="1"/>
            <a:r>
              <a:rPr lang="en-US" sz="2000" dirty="0" smtClean="0"/>
              <a:t>Gatorlink log-in</a:t>
            </a:r>
          </a:p>
          <a:p>
            <a:pPr lvl="1"/>
            <a:r>
              <a:rPr lang="en-US" sz="2000" dirty="0" smtClean="0"/>
              <a:t>Schedule conferences</a:t>
            </a:r>
          </a:p>
          <a:p>
            <a:pPr lvl="1"/>
            <a:r>
              <a:rPr lang="en-US" sz="2000" dirty="0" smtClean="0"/>
              <a:t>Email confirmation</a:t>
            </a:r>
          </a:p>
          <a:p>
            <a:pPr lvl="1"/>
            <a:r>
              <a:rPr lang="en-US" sz="2000" dirty="0" smtClean="0"/>
              <a:t>Training aids available</a:t>
            </a:r>
          </a:p>
          <a:p>
            <a:pPr lvl="1"/>
            <a:endParaRPr lang="en-US" sz="2400" dirty="0" smtClean="0"/>
          </a:p>
          <a:p>
            <a:pPr lvl="2"/>
            <a:endParaRPr lang="en-US" sz="2200" dirty="0" smtClean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5259802"/>
            <a:ext cx="2809524" cy="3714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1609" y="5649351"/>
            <a:ext cx="1761905" cy="485714"/>
          </a:xfrm>
          <a:prstGeom prst="rect">
            <a:avLst/>
          </a:prstGeom>
        </p:spPr>
      </p:pic>
      <p:sp>
        <p:nvSpPr>
          <p:cNvPr id="8" name="Explosion 1 7"/>
          <p:cNvSpPr/>
          <p:nvPr/>
        </p:nvSpPr>
        <p:spPr>
          <a:xfrm>
            <a:off x="7705743" y="992625"/>
            <a:ext cx="1066800" cy="676930"/>
          </a:xfrm>
          <a:prstGeom prst="irregularSeal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3961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Software Clients</a:t>
            </a:r>
          </a:p>
          <a:p>
            <a:pPr lvl="1"/>
            <a:r>
              <a:rPr lang="en-US" dirty="0" smtClean="0"/>
              <a:t>Jabber</a:t>
            </a:r>
          </a:p>
          <a:p>
            <a:pPr lvl="2"/>
            <a:r>
              <a:rPr lang="en-US" sz="2000" dirty="0" smtClean="0"/>
              <a:t>Easy to use</a:t>
            </a:r>
          </a:p>
          <a:p>
            <a:pPr lvl="2"/>
            <a:r>
              <a:rPr lang="en-US" sz="2000" dirty="0" smtClean="0"/>
              <a:t>Win, Mac &amp; iOS </a:t>
            </a:r>
          </a:p>
          <a:p>
            <a:pPr lvl="2"/>
            <a:r>
              <a:rPr lang="en-US" sz="2000" dirty="0" smtClean="0"/>
              <a:t>H.353 &amp; SIP</a:t>
            </a:r>
          </a:p>
          <a:p>
            <a:pPr lvl="1"/>
            <a:r>
              <a:rPr lang="en-US" sz="2400" dirty="0" smtClean="0"/>
              <a:t>Acano</a:t>
            </a:r>
          </a:p>
          <a:p>
            <a:pPr lvl="2"/>
            <a:r>
              <a:rPr lang="en-US" sz="2000" dirty="0" smtClean="0"/>
              <a:t>Slight learning curve</a:t>
            </a:r>
          </a:p>
          <a:p>
            <a:pPr lvl="2"/>
            <a:r>
              <a:rPr lang="en-US" sz="2000" dirty="0" smtClean="0"/>
              <a:t>Introduces coSpaces &amp; WebRTC</a:t>
            </a:r>
          </a:p>
          <a:p>
            <a:pPr lvl="2"/>
            <a:r>
              <a:rPr lang="en-US" sz="2000" dirty="0" smtClean="0"/>
              <a:t>SIP</a:t>
            </a:r>
          </a:p>
          <a:p>
            <a:pPr lvl="2"/>
            <a:r>
              <a:rPr lang="en-US" sz="2000" dirty="0"/>
              <a:t>Win, Mac &amp; iOS </a:t>
            </a:r>
          </a:p>
          <a:p>
            <a:pPr lvl="1"/>
            <a:r>
              <a:rPr lang="en-US" sz="2400" dirty="0" smtClean="0"/>
              <a:t>Lync (UF)</a:t>
            </a:r>
          </a:p>
          <a:p>
            <a:pPr lvl="2"/>
            <a:r>
              <a:rPr lang="en-US" sz="2000" dirty="0" smtClean="0"/>
              <a:t>Can call route calls to VC bridge</a:t>
            </a:r>
          </a:p>
          <a:p>
            <a:pPr marL="393192" lvl="1" indent="0">
              <a:buNone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sp>
        <p:nvSpPr>
          <p:cNvPr id="5" name="Explosion 1 4"/>
          <p:cNvSpPr/>
          <p:nvPr/>
        </p:nvSpPr>
        <p:spPr>
          <a:xfrm>
            <a:off x="7325906" y="566928"/>
            <a:ext cx="1371600" cy="914400"/>
          </a:xfrm>
          <a:prstGeom prst="irregularSeal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Free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668080" y="2607644"/>
            <a:ext cx="165782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video.ufl.edu</a:t>
            </a:r>
            <a:endParaRPr lang="en-US" dirty="0"/>
          </a:p>
        </p:txBody>
      </p:sp>
      <p:cxnSp>
        <p:nvCxnSpPr>
          <p:cNvPr id="26" name="Elbow Connector 25"/>
          <p:cNvCxnSpPr>
            <a:stCxn id="7" idx="2"/>
          </p:cNvCxnSpPr>
          <p:nvPr/>
        </p:nvCxnSpPr>
        <p:spPr>
          <a:xfrm rot="5400000">
            <a:off x="4094653" y="1180642"/>
            <a:ext cx="606006" cy="41986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Elbow Connector 2048"/>
          <p:cNvCxnSpPr>
            <a:stCxn id="7" idx="0"/>
          </p:cNvCxnSpPr>
          <p:nvPr/>
        </p:nvCxnSpPr>
        <p:spPr>
          <a:xfrm rot="16200000" flipV="1">
            <a:off x="4154475" y="265125"/>
            <a:ext cx="474044" cy="421099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15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Installed Systems (hardware)</a:t>
            </a:r>
          </a:p>
          <a:p>
            <a:pPr lvl="1"/>
            <a:r>
              <a:rPr lang="en-US" sz="2400" dirty="0" smtClean="0"/>
              <a:t>Support TMS managed endpoints</a:t>
            </a:r>
          </a:p>
          <a:p>
            <a:pPr lvl="1"/>
            <a:r>
              <a:rPr lang="en-US" sz="2400" dirty="0" smtClean="0"/>
              <a:t>Provide Gatekeeper registration for </a:t>
            </a:r>
            <a:r>
              <a:rPr lang="en-US" sz="2400" smtClean="0"/>
              <a:t>call routing</a:t>
            </a:r>
          </a:p>
          <a:p>
            <a:pPr marL="393192" lvl="1" indent="0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9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ipphone-warehouse.com/v/vspfiles/photos/CTS-SX10-K9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79" y="1045926"/>
            <a:ext cx="2128157" cy="212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/>
              <a:t>Portable VC Cart Rental</a:t>
            </a:r>
          </a:p>
          <a:p>
            <a:pPr lvl="1"/>
            <a:r>
              <a:rPr lang="en-US" sz="2400" dirty="0" smtClean="0"/>
              <a:t>Two carts </a:t>
            </a:r>
          </a:p>
          <a:p>
            <a:pPr lvl="1"/>
            <a:r>
              <a:rPr lang="en-US" sz="2400" dirty="0" smtClean="0"/>
              <a:t>Small to medium size meetings</a:t>
            </a:r>
          </a:p>
          <a:p>
            <a:pPr lvl="1"/>
            <a:r>
              <a:rPr lang="en-US" sz="2400" dirty="0" smtClean="0"/>
              <a:t>Per use fee</a:t>
            </a:r>
          </a:p>
          <a:p>
            <a:r>
              <a:rPr lang="en-US" sz="3000" dirty="0" smtClean="0"/>
              <a:t>VC Rental </a:t>
            </a:r>
            <a:r>
              <a:rPr lang="en-US" sz="3000" dirty="0"/>
              <a:t>F</a:t>
            </a:r>
            <a:r>
              <a:rPr lang="en-US" sz="3000" dirty="0" smtClean="0"/>
              <a:t>acilities</a:t>
            </a:r>
          </a:p>
          <a:p>
            <a:pPr lvl="1"/>
            <a:r>
              <a:rPr lang="en-US" sz="2400" dirty="0" smtClean="0"/>
              <a:t>HUB Rooms 123 &amp; 125</a:t>
            </a:r>
          </a:p>
          <a:p>
            <a:pPr lvl="2"/>
            <a:r>
              <a:rPr lang="en-US" dirty="0" smtClean="0"/>
              <a:t>8-10 person cap.</a:t>
            </a:r>
          </a:p>
          <a:p>
            <a:pPr lvl="1"/>
            <a:r>
              <a:rPr lang="en-US" sz="2400" dirty="0" smtClean="0"/>
              <a:t>CSE 507</a:t>
            </a:r>
          </a:p>
          <a:p>
            <a:pPr lvl="2"/>
            <a:r>
              <a:rPr lang="en-US" dirty="0" smtClean="0"/>
              <a:t>Currently unavailable</a:t>
            </a:r>
          </a:p>
          <a:p>
            <a:r>
              <a:rPr lang="en-US" sz="3000" dirty="0" smtClean="0"/>
              <a:t>On-site Videoconferencing</a:t>
            </a:r>
          </a:p>
          <a:p>
            <a:pPr lvl="1"/>
            <a:r>
              <a:rPr lang="en-US" sz="2400" dirty="0" smtClean="0"/>
              <a:t>Facilitated </a:t>
            </a:r>
          </a:p>
          <a:p>
            <a:pPr lvl="1"/>
            <a:r>
              <a:rPr lang="en-US" sz="2400" dirty="0" smtClean="0"/>
              <a:t>On-site support</a:t>
            </a:r>
          </a:p>
          <a:p>
            <a:pPr lvl="1"/>
            <a:r>
              <a:rPr lang="en-US" sz="2400" dirty="0" smtClean="0"/>
              <a:t>Any application and meeting size</a:t>
            </a:r>
          </a:p>
          <a:p>
            <a:pPr lvl="1"/>
            <a:r>
              <a:rPr lang="en-US" sz="2400" dirty="0" smtClean="0"/>
              <a:t>Quoted pricing</a:t>
            </a:r>
          </a:p>
          <a:p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pic>
        <p:nvPicPr>
          <p:cNvPr id="6" name="Picture 2" descr="C:\Users\bjsmith\Documents\Dropbox\Dropbox\Work\DSC_02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148" y="4572000"/>
            <a:ext cx="2037652" cy="137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662" y="2842967"/>
            <a:ext cx="198957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3352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Videoconferencing Recording Options</a:t>
            </a:r>
            <a:endParaRPr lang="en-US" sz="2600" dirty="0" smtClean="0"/>
          </a:p>
          <a:p>
            <a:pPr lvl="1"/>
            <a:r>
              <a:rPr lang="en-US" sz="2400" dirty="0" smtClean="0"/>
              <a:t>TelePresence Content Server (TCS)</a:t>
            </a:r>
          </a:p>
          <a:p>
            <a:pPr lvl="2"/>
            <a:r>
              <a:rPr lang="en-US" sz="2200" dirty="0" smtClean="0"/>
              <a:t>Single-stream</a:t>
            </a:r>
          </a:p>
          <a:p>
            <a:pPr lvl="2"/>
            <a:r>
              <a:rPr lang="en-US" sz="2200" dirty="0" smtClean="0"/>
              <a:t>MP4</a:t>
            </a:r>
          </a:p>
          <a:p>
            <a:pPr lvl="1"/>
            <a:r>
              <a:rPr lang="en-US" sz="2400" dirty="0" smtClean="0"/>
              <a:t>Mediasite Join</a:t>
            </a:r>
          </a:p>
          <a:p>
            <a:pPr lvl="2"/>
            <a:r>
              <a:rPr lang="en-US" sz="2200" dirty="0" smtClean="0"/>
              <a:t>Dual-stream </a:t>
            </a:r>
          </a:p>
          <a:p>
            <a:pPr lvl="2"/>
            <a:r>
              <a:rPr lang="en-US" sz="2200" dirty="0" smtClean="0"/>
              <a:t>Rich media</a:t>
            </a:r>
          </a:p>
          <a:p>
            <a:pPr lvl="2"/>
            <a:r>
              <a:rPr lang="en-US" sz="2200" dirty="0" smtClean="0"/>
              <a:t>Enables video editing</a:t>
            </a:r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sp>
        <p:nvSpPr>
          <p:cNvPr id="8" name="Explosion 1 7"/>
          <p:cNvSpPr/>
          <p:nvPr/>
        </p:nvSpPr>
        <p:spPr>
          <a:xfrm>
            <a:off x="3505200" y="3276600"/>
            <a:ext cx="1371600" cy="457200"/>
          </a:xfrm>
          <a:prstGeom prst="irregularSeal1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NEW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575" y="2289131"/>
            <a:ext cx="838200" cy="98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033" y="3810000"/>
            <a:ext cx="1303284" cy="991230"/>
          </a:xfrm>
          <a:prstGeom prst="rect">
            <a:avLst/>
          </a:prstGeom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2438400" y="5029200"/>
            <a:ext cx="4267200" cy="13716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endParaRPr lang="en-US" sz="2400" dirty="0" smtClean="0"/>
          </a:p>
          <a:p>
            <a:pPr marL="393192" lvl="1" indent="0">
              <a:buFont typeface="Verdana"/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2"/>
            <a:endParaRPr lang="en-US" sz="22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743200" y="5334630"/>
            <a:ext cx="3657600" cy="876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rmAutofit fontScale="4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3000" dirty="0" smtClean="0"/>
              <a:t>Join as participant</a:t>
            </a:r>
          </a:p>
          <a:p>
            <a:r>
              <a:rPr lang="en-US" sz="3000" dirty="0" smtClean="0"/>
              <a:t>Requested via email at </a:t>
            </a:r>
            <a:r>
              <a:rPr lang="en-US" sz="3000" dirty="0" smtClean="0">
                <a:hlinkClick r:id="rId4"/>
              </a:rPr>
              <a:t>video@ufl.edu</a:t>
            </a:r>
            <a:endParaRPr lang="en-US" sz="3000" dirty="0" smtClean="0"/>
          </a:p>
          <a:p>
            <a:r>
              <a:rPr lang="en-US" sz="3000" dirty="0" smtClean="0"/>
              <a:t>Publish, store and/or share with Mediasite</a:t>
            </a:r>
          </a:p>
          <a:p>
            <a:r>
              <a:rPr lang="en-US" sz="3000" dirty="0" smtClean="0"/>
              <a:t>Free</a:t>
            </a:r>
            <a:endParaRPr lang="en-US" sz="22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610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7391400" cy="1338072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Mediasite</a:t>
            </a:r>
            <a:endParaRPr lang="en-US" sz="2400" dirty="0"/>
          </a:p>
          <a:p>
            <a:pPr lvl="1"/>
            <a:r>
              <a:rPr lang="en-US" sz="2400" dirty="0"/>
              <a:t>Mediasite Desktop Recorder</a:t>
            </a:r>
          </a:p>
          <a:p>
            <a:pPr lvl="1"/>
            <a:r>
              <a:rPr lang="en-US" sz="2400" dirty="0"/>
              <a:t>TechSmith Relay (formerly Camtasia Relay)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Capture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Download </a:t>
            </a:r>
            <a:r>
              <a:rPr lang="en-US" sz="3000" dirty="0"/>
              <a:t>vs. Streaming</a:t>
            </a:r>
          </a:p>
          <a:p>
            <a:pPr lvl="1"/>
            <a:r>
              <a:rPr lang="en-US" sz="2400" dirty="0"/>
              <a:t>Mediasite Catalog and Player</a:t>
            </a:r>
          </a:p>
          <a:p>
            <a:pPr lvl="1"/>
            <a:r>
              <a:rPr lang="en-US" sz="2400" dirty="0" err="1" smtClean="0"/>
              <a:t>Vodcast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3000" dirty="0"/>
              <a:t>Canvas </a:t>
            </a:r>
            <a:r>
              <a:rPr lang="en-US" sz="3000" dirty="0" smtClean="0"/>
              <a:t>Integration</a:t>
            </a:r>
          </a:p>
          <a:p>
            <a:endParaRPr lang="en-US" sz="3000" dirty="0"/>
          </a:p>
          <a:p>
            <a:r>
              <a:rPr lang="en-US" sz="3000" dirty="0"/>
              <a:t>Support for Live Events</a:t>
            </a:r>
          </a:p>
          <a:p>
            <a:pPr lvl="1"/>
            <a:r>
              <a:rPr lang="en-US" sz="2400" dirty="0"/>
              <a:t>Events including Faculty Senate, Board of Trustees, Commencements, etc.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Capture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60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ange_blu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539B"/>
      </a:accent1>
      <a:accent2>
        <a:srgbClr val="F47836"/>
      </a:accent2>
      <a:accent3>
        <a:srgbClr val="F47836"/>
      </a:accent3>
      <a:accent4>
        <a:srgbClr val="00539B"/>
      </a:accent4>
      <a:accent5>
        <a:srgbClr val="00539B"/>
      </a:accent5>
      <a:accent6>
        <a:srgbClr val="00539B"/>
      </a:accent6>
      <a:hlink>
        <a:srgbClr val="F47836"/>
      </a:hlink>
      <a:folHlink>
        <a:srgbClr val="00539B"/>
      </a:folHlink>
    </a:clrScheme>
    <a:fontScheme name="uf:palintino">
      <a:majorFont>
        <a:latin typeface="Palatino Linotype"/>
        <a:ea typeface=""/>
        <a:cs typeface=""/>
      </a:majorFont>
      <a:minorFont>
        <a:latin typeface="Century Gothic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1636</TotalTime>
  <Words>370</Words>
  <Application>Microsoft Office PowerPoint</Application>
  <PresentationFormat>On-screen Show (4:3)</PresentationFormat>
  <Paragraphs>145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Century Gothic</vt:lpstr>
      <vt:lpstr>Palatino Linotype</vt:lpstr>
      <vt:lpstr>Verdana</vt:lpstr>
      <vt:lpstr>Wingdings 2</vt:lpstr>
      <vt:lpstr>Wingdings 3</vt:lpstr>
      <vt:lpstr>Concourse</vt:lpstr>
      <vt:lpstr>Academic Technology Video Services</vt:lpstr>
      <vt:lpstr>Video Services</vt:lpstr>
      <vt:lpstr>Videoconferencing</vt:lpstr>
      <vt:lpstr>Videoconferencing</vt:lpstr>
      <vt:lpstr>Videoconferencing</vt:lpstr>
      <vt:lpstr>Videoconferencing</vt:lpstr>
      <vt:lpstr>Videoconferencing</vt:lpstr>
      <vt:lpstr>Lecture Capture</vt:lpstr>
      <vt:lpstr>Lecture Capture</vt:lpstr>
      <vt:lpstr>Mediasite</vt:lpstr>
      <vt:lpstr>Canvas Integration</vt:lpstr>
      <vt:lpstr>Automated Mediasite Recording</vt:lpstr>
      <vt:lpstr>TechSmith Relay</vt:lpstr>
      <vt:lpstr>MyMediasite</vt:lpstr>
      <vt:lpstr>More Information</vt:lpstr>
    </vt:vector>
  </TitlesOfParts>
  <Company>University of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Cason,Wendy J</dc:creator>
  <cp:lastModifiedBy>Williams,Wendy Rene</cp:lastModifiedBy>
  <cp:revision>51</cp:revision>
  <dcterms:created xsi:type="dcterms:W3CDTF">2012-05-15T19:39:03Z</dcterms:created>
  <dcterms:modified xsi:type="dcterms:W3CDTF">2015-11-18T18:15:45Z</dcterms:modified>
</cp:coreProperties>
</file>